
<file path=[Content_Types].xml><?xml version="1.0" encoding="utf-8"?>
<Types xmlns="http://schemas.openxmlformats.org/package/2006/content-types">
  <Default Extension="png" ContentType="image/png"/>
  <Default Extension="pdf" ContentType="application/pd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3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4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5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6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7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8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9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1" r:id="rId1"/>
    <p:sldMasterId id="2147483666" r:id="rId2"/>
    <p:sldMasterId id="2147483701" r:id="rId3"/>
    <p:sldMasterId id="2147483662" r:id="rId4"/>
    <p:sldMasterId id="2147483695" r:id="rId5"/>
    <p:sldMasterId id="2147483697" r:id="rId6"/>
    <p:sldMasterId id="2147483699" r:id="rId7"/>
    <p:sldMasterId id="2147483703" r:id="rId8"/>
    <p:sldMasterId id="2147483705" r:id="rId9"/>
    <p:sldMasterId id="2147483673" r:id="rId10"/>
  </p:sldMasterIdLst>
  <p:notesMasterIdLst>
    <p:notesMasterId r:id="rId39"/>
  </p:notesMasterIdLst>
  <p:handoutMasterIdLst>
    <p:handoutMasterId r:id="rId40"/>
  </p:handoutMasterIdLst>
  <p:sldIdLst>
    <p:sldId id="304" r:id="rId11"/>
    <p:sldId id="257" r:id="rId12"/>
    <p:sldId id="275" r:id="rId13"/>
    <p:sldId id="305" r:id="rId14"/>
    <p:sldId id="258" r:id="rId15"/>
    <p:sldId id="282" r:id="rId16"/>
    <p:sldId id="269" r:id="rId17"/>
    <p:sldId id="292" r:id="rId18"/>
    <p:sldId id="296" r:id="rId19"/>
    <p:sldId id="259" r:id="rId20"/>
    <p:sldId id="306" r:id="rId21"/>
    <p:sldId id="261" r:id="rId22"/>
    <p:sldId id="274" r:id="rId23"/>
    <p:sldId id="265" r:id="rId24"/>
    <p:sldId id="297" r:id="rId25"/>
    <p:sldId id="279" r:id="rId26"/>
    <p:sldId id="280" r:id="rId27"/>
    <p:sldId id="281" r:id="rId28"/>
    <p:sldId id="295" r:id="rId29"/>
    <p:sldId id="288" r:id="rId30"/>
    <p:sldId id="276" r:id="rId31"/>
    <p:sldId id="278" r:id="rId32"/>
    <p:sldId id="298" r:id="rId33"/>
    <p:sldId id="303" r:id="rId34"/>
    <p:sldId id="289" r:id="rId35"/>
    <p:sldId id="299" r:id="rId36"/>
    <p:sldId id="300" r:id="rId37"/>
    <p:sldId id="301" r:id="rId38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ourter, Jamie" initials="CJ" lastIdx="1" clrIdx="0">
    <p:extLst>
      <p:ext uri="{19B8F6BF-5375-455C-9EA6-DF929625EA0E}">
        <p15:presenceInfo xmlns:p15="http://schemas.microsoft.com/office/powerpoint/2012/main" userId="S-1-5-21-2509641344-1052565914-3260824488-175004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41F35"/>
    <a:srgbClr val="000000"/>
    <a:srgbClr val="2F5796"/>
    <a:srgbClr val="2F574D"/>
    <a:srgbClr val="2F5700"/>
    <a:srgbClr val="07164D"/>
    <a:srgbClr val="081852"/>
    <a:srgbClr val="42385F"/>
    <a:srgbClr val="D23732"/>
    <a:srgbClr val="BC34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209" autoAdjust="0"/>
    <p:restoredTop sz="94682"/>
  </p:normalViewPr>
  <p:slideViewPr>
    <p:cSldViewPr snapToGrid="0" snapToObjects="1">
      <p:cViewPr varScale="1">
        <p:scale>
          <a:sx n="153" d="100"/>
          <a:sy n="153" d="100"/>
        </p:scale>
        <p:origin x="176" y="42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3.xml"/><Relationship Id="rId18" Type="http://schemas.openxmlformats.org/officeDocument/2006/relationships/slide" Target="slides/slide8.xml"/><Relationship Id="rId26" Type="http://schemas.openxmlformats.org/officeDocument/2006/relationships/slide" Target="slides/slide16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1.xml"/><Relationship Id="rId34" Type="http://schemas.openxmlformats.org/officeDocument/2006/relationships/slide" Target="slides/slide24.xml"/><Relationship Id="rId42" Type="http://schemas.openxmlformats.org/officeDocument/2006/relationships/presProps" Target="presProp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6.xml"/><Relationship Id="rId29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1.xml"/><Relationship Id="rId24" Type="http://schemas.openxmlformats.org/officeDocument/2006/relationships/slide" Target="slides/slide14.xml"/><Relationship Id="rId32" Type="http://schemas.openxmlformats.org/officeDocument/2006/relationships/slide" Target="slides/slide22.xml"/><Relationship Id="rId37" Type="http://schemas.openxmlformats.org/officeDocument/2006/relationships/slide" Target="slides/slide27.xml"/><Relationship Id="rId40" Type="http://schemas.openxmlformats.org/officeDocument/2006/relationships/handoutMaster" Target="handoutMasters/handoutMaster1.xml"/><Relationship Id="rId45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5.xml"/><Relationship Id="rId23" Type="http://schemas.openxmlformats.org/officeDocument/2006/relationships/slide" Target="slides/slide13.xml"/><Relationship Id="rId28" Type="http://schemas.openxmlformats.org/officeDocument/2006/relationships/slide" Target="slides/slide18.xml"/><Relationship Id="rId36" Type="http://schemas.openxmlformats.org/officeDocument/2006/relationships/slide" Target="slides/slide26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9.xml"/><Relationship Id="rId31" Type="http://schemas.openxmlformats.org/officeDocument/2006/relationships/slide" Target="slides/slide21.xml"/><Relationship Id="rId44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4.xml"/><Relationship Id="rId22" Type="http://schemas.openxmlformats.org/officeDocument/2006/relationships/slide" Target="slides/slide12.xml"/><Relationship Id="rId27" Type="http://schemas.openxmlformats.org/officeDocument/2006/relationships/slide" Target="slides/slide17.xml"/><Relationship Id="rId30" Type="http://schemas.openxmlformats.org/officeDocument/2006/relationships/slide" Target="slides/slide20.xml"/><Relationship Id="rId35" Type="http://schemas.openxmlformats.org/officeDocument/2006/relationships/slide" Target="slides/slide25.xml"/><Relationship Id="rId43" Type="http://schemas.openxmlformats.org/officeDocument/2006/relationships/viewProps" Target="viewProps.xml"/><Relationship Id="rId8" Type="http://schemas.openxmlformats.org/officeDocument/2006/relationships/slideMaster" Target="slideMasters/slideMaster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2.xml"/><Relationship Id="rId17" Type="http://schemas.openxmlformats.org/officeDocument/2006/relationships/slide" Target="slides/slide7.xml"/><Relationship Id="rId25" Type="http://schemas.openxmlformats.org/officeDocument/2006/relationships/slide" Target="slides/slide15.xml"/><Relationship Id="rId33" Type="http://schemas.openxmlformats.org/officeDocument/2006/relationships/slide" Target="slides/slide23.xml"/><Relationship Id="rId38" Type="http://schemas.openxmlformats.org/officeDocument/2006/relationships/slide" Target="slides/slide28.xml"/><Relationship Id="rId20" Type="http://schemas.openxmlformats.org/officeDocument/2006/relationships/slide" Target="slides/slide10.xml"/><Relationship Id="rId41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9F8666-4BAF-2747-8DDA-B5E0EF46CB9B}" type="datetimeFigureOut">
              <a:rPr lang="en-US" smtClean="0"/>
              <a:pPr/>
              <a:t>1/3/20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84950B-CDFD-304F-914B-D6BF1F1CCA67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7D4187-1356-0B4A-B607-C29727ED112E}" type="datetimeFigureOut">
              <a:rPr lang="en-US" smtClean="0"/>
              <a:pPr/>
              <a:t>1/3/20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6FD7A8-CB24-6942-A9BD-39BD474A037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 Slide Full Width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66193" y="1285630"/>
            <a:ext cx="8254820" cy="1536486"/>
          </a:xfrm>
          <a:prstGeom prst="rect">
            <a:avLst/>
          </a:prstGeom>
        </p:spPr>
        <p:txBody>
          <a:bodyPr anchor="t"/>
          <a:lstStyle>
            <a:lvl1pPr algn="l">
              <a:defRPr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66193" y="2822116"/>
            <a:ext cx="8254819" cy="112500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733" b="1" i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Module or Week #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6194" y="4170458"/>
            <a:ext cx="8254819" cy="51057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1" i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1 - 2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66193" y="1285629"/>
            <a:ext cx="8254820" cy="1759821"/>
          </a:xfrm>
          <a:prstGeom prst="rect">
            <a:avLst/>
          </a:prstGeom>
        </p:spPr>
        <p:txBody>
          <a:bodyPr anchor="b"/>
          <a:lstStyle>
            <a:lvl1pPr algn="l">
              <a:defRPr sz="4000"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66194" y="3045451"/>
            <a:ext cx="8254819" cy="204348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0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1 - 3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C3F3AA0-F6DB-FE47-A702-E7EEB3807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93" y="1285630"/>
            <a:ext cx="8254820" cy="1536486"/>
          </a:xfrm>
          <a:prstGeom prst="rect">
            <a:avLst/>
          </a:prstGeom>
        </p:spPr>
        <p:txBody>
          <a:bodyPr anchor="t"/>
          <a:lstStyle>
            <a:lvl1pPr algn="l">
              <a:defRPr sz="4000"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426DEA87-87EB-9A4B-8FCB-3F27A4CC898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6193" y="2822116"/>
            <a:ext cx="8254819" cy="112500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671E7FDD-C2E5-5249-A9F8-313DB3D77760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6194" y="4170458"/>
            <a:ext cx="8254819" cy="51057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  <p:extLst>
      <p:ext uri="{BB962C8B-B14F-4D97-AF65-F5344CB8AC3E}">
        <p14:creationId xmlns:p14="http://schemas.microsoft.com/office/powerpoint/2010/main" val="10858957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2 - 2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FA864BC-59D8-EC43-8DEF-60200B3C90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93" y="1285629"/>
            <a:ext cx="8254820" cy="1759821"/>
          </a:xfrm>
          <a:prstGeom prst="rect">
            <a:avLst/>
          </a:prstGeom>
        </p:spPr>
        <p:txBody>
          <a:bodyPr anchor="b"/>
          <a:lstStyle>
            <a:lvl1pPr algn="l">
              <a:defRPr sz="4000"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9ACB8B87-1508-2448-956A-192B2284231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6194" y="3045451"/>
            <a:ext cx="8254819" cy="204348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0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2 - 3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01653EFA-C7D3-2D4E-BFAD-94C1BC20C4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93" y="1285630"/>
            <a:ext cx="8254820" cy="1536486"/>
          </a:xfrm>
          <a:prstGeom prst="rect">
            <a:avLst/>
          </a:prstGeom>
        </p:spPr>
        <p:txBody>
          <a:bodyPr anchor="t"/>
          <a:lstStyle>
            <a:lvl1pPr algn="l">
              <a:defRPr sz="4000"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9C332736-02FF-FD4D-91FF-5FCE1B10F0E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6193" y="2822116"/>
            <a:ext cx="8254819" cy="112500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CE728C29-9B5E-E54D-8740-E7B23506D0B8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6194" y="4170458"/>
            <a:ext cx="8254819" cy="51057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  <p:extLst>
      <p:ext uri="{BB962C8B-B14F-4D97-AF65-F5344CB8AC3E}">
        <p14:creationId xmlns:p14="http://schemas.microsoft.com/office/powerpoint/2010/main" val="12451103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3 - 2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B4D6FE81-54E9-7347-A205-504FC2FF1C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93" y="1285629"/>
            <a:ext cx="8254820" cy="1759821"/>
          </a:xfrm>
          <a:prstGeom prst="rect">
            <a:avLst/>
          </a:prstGeom>
        </p:spPr>
        <p:txBody>
          <a:bodyPr anchor="b"/>
          <a:lstStyle>
            <a:lvl1pPr algn="l">
              <a:defRPr sz="40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6BA6E938-B138-154B-99CF-9696C70125A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6194" y="3045451"/>
            <a:ext cx="8254819" cy="204348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</p:spTree>
    <p:extLst>
      <p:ext uri="{BB962C8B-B14F-4D97-AF65-F5344CB8AC3E}">
        <p14:creationId xmlns:p14="http://schemas.microsoft.com/office/powerpoint/2010/main" val="15897858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3 - 3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466193" y="1285630"/>
            <a:ext cx="8254820" cy="1536486"/>
          </a:xfrm>
          <a:prstGeom prst="rect">
            <a:avLst/>
          </a:prstGeom>
        </p:spPr>
        <p:txBody>
          <a:bodyPr anchor="t"/>
          <a:lstStyle>
            <a:lvl1pPr algn="l">
              <a:defRPr sz="4000" b="1" i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66193" y="2822116"/>
            <a:ext cx="8254819" cy="112500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733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6194" y="4170458"/>
            <a:ext cx="8254819" cy="51057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1" i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4 - 2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5BD0B18A-A590-1F47-8131-BFB6BE6012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93" y="1285629"/>
            <a:ext cx="8254820" cy="1759821"/>
          </a:xfrm>
          <a:prstGeom prst="rect">
            <a:avLst/>
          </a:prstGeom>
        </p:spPr>
        <p:txBody>
          <a:bodyPr anchor="b"/>
          <a:lstStyle>
            <a:lvl1pPr algn="l">
              <a:defRPr sz="4000" b="1" i="0">
                <a:solidFill>
                  <a:srgbClr val="141F35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63E126F1-EAD1-B54A-A22F-06FD478709C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6194" y="3045451"/>
            <a:ext cx="8254819" cy="204348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0" i="0">
                <a:solidFill>
                  <a:srgbClr val="141F35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4 - 3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80EC91E-0DCB-A643-A761-B02FE8B85F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93" y="1285630"/>
            <a:ext cx="8254820" cy="1536486"/>
          </a:xfrm>
          <a:prstGeom prst="rect">
            <a:avLst/>
          </a:prstGeom>
        </p:spPr>
        <p:txBody>
          <a:bodyPr anchor="ctr"/>
          <a:lstStyle>
            <a:lvl1pPr algn="l">
              <a:defRPr sz="4000" b="1" i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4BEE24F5-1C10-EA43-A5E9-4FA75E3B567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6193" y="2822116"/>
            <a:ext cx="8254819" cy="112500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1" i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3E558E-F970-FE4B-A336-F787DC785EE1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6194" y="4170458"/>
            <a:ext cx="8254819" cy="51057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1" i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  <p:extLst>
      <p:ext uri="{BB962C8B-B14F-4D97-AF65-F5344CB8AC3E}">
        <p14:creationId xmlns:p14="http://schemas.microsoft.com/office/powerpoint/2010/main" val="30039723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5 - 2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4EC55EE0-4991-C84B-8D68-5E2FDEE28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93" y="1285629"/>
            <a:ext cx="8254820" cy="1759821"/>
          </a:xfrm>
          <a:prstGeom prst="rect">
            <a:avLst/>
          </a:prstGeom>
        </p:spPr>
        <p:txBody>
          <a:bodyPr anchor="b"/>
          <a:lstStyle>
            <a:lvl1pPr algn="l">
              <a:defRPr sz="40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7B2A2718-05E5-C445-AF69-76DA539853A1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6194" y="3045451"/>
            <a:ext cx="8254819" cy="204348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</p:spTree>
    <p:extLst>
      <p:ext uri="{BB962C8B-B14F-4D97-AF65-F5344CB8AC3E}">
        <p14:creationId xmlns:p14="http://schemas.microsoft.com/office/powerpoint/2010/main" val="125494051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5 - 3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66193" y="1285630"/>
            <a:ext cx="8254820" cy="1536486"/>
          </a:xfrm>
          <a:prstGeom prst="rect">
            <a:avLst/>
          </a:prstGeom>
        </p:spPr>
        <p:txBody>
          <a:bodyPr anchor="ctr"/>
          <a:lstStyle>
            <a:lvl1pPr algn="l">
              <a:defRPr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66193" y="2822116"/>
            <a:ext cx="8254819" cy="112500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733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6194" y="4170458"/>
            <a:ext cx="8254819" cy="51057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 Sea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CC98878-4F62-FF40-9D56-3D26743B39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0931" y="1107963"/>
            <a:ext cx="6182139" cy="2130696"/>
          </a:xfrm>
          <a:prstGeom prst="rect">
            <a:avLst/>
          </a:prstGeom>
        </p:spPr>
        <p:txBody>
          <a:bodyPr anchor="ctr"/>
          <a:lstStyle>
            <a:lvl1pPr algn="l">
              <a:defRPr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78E36859-01C0-104C-ABA0-D4207CC85A4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480931" y="3238659"/>
            <a:ext cx="6182139" cy="84375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800" b="1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Module or Week #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737753-7CD0-A548-B0A1-32CF434A7B14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1480931" y="4201732"/>
            <a:ext cx="6182139" cy="70739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 b="1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  <p:extLst>
      <p:ext uri="{BB962C8B-B14F-4D97-AF65-F5344CB8AC3E}">
        <p14:creationId xmlns:p14="http://schemas.microsoft.com/office/powerpoint/2010/main" val="15911991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6 - 2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172EE2B5-1F0F-9E4B-B5CA-9E717F5F18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93" y="1285629"/>
            <a:ext cx="8254820" cy="1759821"/>
          </a:xfrm>
          <a:prstGeom prst="rect">
            <a:avLst/>
          </a:prstGeom>
        </p:spPr>
        <p:txBody>
          <a:bodyPr anchor="b"/>
          <a:lstStyle>
            <a:lvl1pPr algn="l">
              <a:defRPr sz="4000" b="1" i="0">
                <a:solidFill>
                  <a:srgbClr val="141F35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29B241E2-8FB6-F943-B798-E2626011489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6194" y="3045451"/>
            <a:ext cx="8254819" cy="204348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0" i="0">
                <a:solidFill>
                  <a:srgbClr val="141F35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</p:spTree>
    <p:extLst>
      <p:ext uri="{BB962C8B-B14F-4D97-AF65-F5344CB8AC3E}">
        <p14:creationId xmlns:p14="http://schemas.microsoft.com/office/powerpoint/2010/main" val="339587223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6 - 3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F8F791B3-0D7B-A641-958B-5DAE14682D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93" y="1285630"/>
            <a:ext cx="8254820" cy="1536486"/>
          </a:xfrm>
          <a:prstGeom prst="rect">
            <a:avLst/>
          </a:prstGeom>
        </p:spPr>
        <p:txBody>
          <a:bodyPr anchor="t"/>
          <a:lstStyle>
            <a:lvl1pPr algn="l">
              <a:defRPr b="1" i="0">
                <a:solidFill>
                  <a:srgbClr val="141F35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DEB98696-0B62-D14A-A6D3-4F3BC1771EB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6193" y="2822116"/>
            <a:ext cx="8254819" cy="112500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733" b="1" i="0">
                <a:solidFill>
                  <a:srgbClr val="141F35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D413DD53-F98E-A44F-AF88-314E929E9FC4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6194" y="4170458"/>
            <a:ext cx="8254819" cy="51057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1" i="0">
                <a:solidFill>
                  <a:srgbClr val="141F35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Wid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E44EEFD8-D5D5-0947-9D3C-AF1FB55707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776614"/>
            <a:ext cx="8098637" cy="40718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spcBef>
                <a:spcPts val="72"/>
              </a:spcBef>
              <a:spcAft>
                <a:spcPts val="1200"/>
              </a:spcAft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100"/>
              </a:spcBef>
              <a:spcAft>
                <a:spcPts val="600"/>
              </a:spcAft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B85042B6-CAB7-3846-8466-8260AB8B8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3944"/>
            <a:ext cx="8098637" cy="71267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F210522-D06D-3B45-8E45-095BD2E984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4848225"/>
            <a:ext cx="8099425" cy="29527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en-US" dirty="0"/>
              <a:t>Insert Citation</a:t>
            </a: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 Screen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E44EEFD8-D5D5-0947-9D3C-AF1FB55707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0" y="1280160"/>
            <a:ext cx="6270625" cy="35682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spcBef>
                <a:spcPts val="72"/>
              </a:spcBef>
              <a:spcAft>
                <a:spcPts val="1200"/>
              </a:spcAft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100"/>
              </a:spcBef>
              <a:spcAft>
                <a:spcPts val="600"/>
              </a:spcAft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B85042B6-CAB7-3846-8466-8260AB8B8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1" y="63944"/>
            <a:ext cx="6270624" cy="12162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F210522-D06D-3B45-8E45-095BD2E984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4848225"/>
            <a:ext cx="8099425" cy="29527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en-US" dirty="0"/>
              <a:t>Insert Citation</a:t>
            </a:r>
          </a:p>
        </p:txBody>
      </p:sp>
    </p:spTree>
    <p:extLst>
      <p:ext uri="{BB962C8B-B14F-4D97-AF65-F5344CB8AC3E}">
        <p14:creationId xmlns:p14="http://schemas.microsoft.com/office/powerpoint/2010/main" val="256726416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 Scree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E44EEFD8-D5D5-0947-9D3C-AF1FB55707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80160"/>
            <a:ext cx="6407331" cy="35682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spcBef>
                <a:spcPts val="72"/>
              </a:spcBef>
              <a:spcAft>
                <a:spcPts val="1200"/>
              </a:spcAft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100"/>
              </a:spcBef>
              <a:spcAft>
                <a:spcPts val="600"/>
              </a:spcAft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B85042B6-CAB7-3846-8466-8260AB8B8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3944"/>
            <a:ext cx="6407331" cy="12162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F210522-D06D-3B45-8E45-095BD2E984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4848225"/>
            <a:ext cx="8099425" cy="29527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en-US" dirty="0"/>
              <a:t>Insert Citation</a:t>
            </a:r>
          </a:p>
        </p:txBody>
      </p:sp>
    </p:spTree>
    <p:extLst>
      <p:ext uri="{BB962C8B-B14F-4D97-AF65-F5344CB8AC3E}">
        <p14:creationId xmlns:p14="http://schemas.microsoft.com/office/powerpoint/2010/main" val="47232565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ated Live Se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E44EEFD8-D5D5-0947-9D3C-AF1FB55707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7760" y="1280160"/>
            <a:ext cx="6331906" cy="35682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spcBef>
                <a:spcPts val="72"/>
              </a:spcBef>
              <a:spcAft>
                <a:spcPts val="1200"/>
              </a:spcAft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100"/>
              </a:spcBef>
              <a:spcAft>
                <a:spcPts val="600"/>
              </a:spcAft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B85042B6-CAB7-3846-8466-8260AB8B8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7758" y="63944"/>
            <a:ext cx="6331907" cy="12162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F210522-D06D-3B45-8E45-095BD2E984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4848225"/>
            <a:ext cx="8099425" cy="29527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en-US" dirty="0"/>
              <a:t>Insert Citation</a:t>
            </a:r>
          </a:p>
        </p:txBody>
      </p:sp>
    </p:spTree>
    <p:extLst>
      <p:ext uri="{BB962C8B-B14F-4D97-AF65-F5344CB8AC3E}">
        <p14:creationId xmlns:p14="http://schemas.microsoft.com/office/powerpoint/2010/main" val="399056416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ing Live Se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E44EEFD8-D5D5-0947-9D3C-AF1FB55707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1" y="719852"/>
            <a:ext cx="5029200" cy="41285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spcBef>
                <a:spcPts val="72"/>
              </a:spcBef>
              <a:spcAft>
                <a:spcPts val="1200"/>
              </a:spcAft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100"/>
              </a:spcBef>
              <a:spcAft>
                <a:spcPts val="600"/>
              </a:spcAft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B85042B6-CAB7-3846-8466-8260AB8B8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3944"/>
            <a:ext cx="8098637" cy="65590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F210522-D06D-3B45-8E45-095BD2E984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4848225"/>
            <a:ext cx="8099425" cy="29527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en-US" dirty="0"/>
              <a:t>Insert Citation</a:t>
            </a:r>
          </a:p>
        </p:txBody>
      </p:sp>
    </p:spTree>
    <p:extLst>
      <p:ext uri="{BB962C8B-B14F-4D97-AF65-F5344CB8AC3E}">
        <p14:creationId xmlns:p14="http://schemas.microsoft.com/office/powerpoint/2010/main" val="35119569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 Two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D33F66B-3F9D-7941-AC9A-DEDF7DAAD5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2659109"/>
            <a:ext cx="7215809" cy="1517055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ts val="4140"/>
              </a:lnSpc>
              <a:defRPr sz="4200" b="1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Session Title – Week #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32AFA089-5A0B-674C-8447-97AEDA72D67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57200" y="4176164"/>
            <a:ext cx="7215809" cy="732959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Instructor</a:t>
            </a:r>
          </a:p>
        </p:txBody>
      </p:sp>
    </p:spTree>
    <p:extLst>
      <p:ext uri="{BB962C8B-B14F-4D97-AF65-F5344CB8AC3E}">
        <p14:creationId xmlns:p14="http://schemas.microsoft.com/office/powerpoint/2010/main" val="29568548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 Full Wid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66193" y="1285630"/>
            <a:ext cx="8254820" cy="1536486"/>
          </a:xfrm>
          <a:prstGeom prst="rect">
            <a:avLst/>
          </a:prstGeom>
        </p:spPr>
        <p:txBody>
          <a:bodyPr anchor="t"/>
          <a:lstStyle>
            <a:lvl1pPr algn="l">
              <a:defRPr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66193" y="2822116"/>
            <a:ext cx="8254819" cy="112500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733" b="1" i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Module or Week #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6194" y="4170458"/>
            <a:ext cx="8254819" cy="51057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1" i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 2 - Sea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0931" y="1107963"/>
            <a:ext cx="6182139" cy="2130696"/>
          </a:xfrm>
          <a:prstGeom prst="rect">
            <a:avLst/>
          </a:prstGeom>
        </p:spPr>
        <p:txBody>
          <a:bodyPr anchor="ctr"/>
          <a:lstStyle>
            <a:lvl1pPr algn="l">
              <a:defRPr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80931" y="3238659"/>
            <a:ext cx="6182139" cy="84375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8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Module or Week #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1480931" y="4201732"/>
            <a:ext cx="6182139" cy="70739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 b="1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  <p:extLst>
      <p:ext uri="{BB962C8B-B14F-4D97-AF65-F5344CB8AC3E}">
        <p14:creationId xmlns:p14="http://schemas.microsoft.com/office/powerpoint/2010/main" val="2083121224"/>
      </p:ext>
    </p:extLst>
  </p:cSld>
  <p:clrMapOvr>
    <a:masterClrMapping/>
  </p:clrMapOvr>
  <p:transition spd="slow">
    <p:fade thruBlk="1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2 Two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59109"/>
            <a:ext cx="7215809" cy="1517055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ts val="4140"/>
              </a:lnSpc>
              <a:defRPr sz="42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57200" y="4176164"/>
            <a:ext cx="7215809" cy="732959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 b="0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  <p:extLst>
      <p:ext uri="{BB962C8B-B14F-4D97-AF65-F5344CB8AC3E}">
        <p14:creationId xmlns:p14="http://schemas.microsoft.com/office/powerpoint/2010/main" val="745500668"/>
      </p:ext>
    </p:extLst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 Full Wid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66193" y="1285630"/>
            <a:ext cx="8254820" cy="1536486"/>
          </a:xfrm>
          <a:prstGeom prst="rect">
            <a:avLst/>
          </a:prstGeom>
        </p:spPr>
        <p:txBody>
          <a:bodyPr anchor="t"/>
          <a:lstStyle>
            <a:lvl1pPr algn="l">
              <a:defRPr b="1" i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66193" y="2822116"/>
            <a:ext cx="8254819" cy="112500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733" b="1" i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6194" y="4170458"/>
            <a:ext cx="8254819" cy="51057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1" i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FF9FDD37-938C-0F4A-AC29-8710AC33A2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0931" y="1107963"/>
            <a:ext cx="6182139" cy="2130696"/>
          </a:xfrm>
          <a:prstGeom prst="rect">
            <a:avLst/>
          </a:prstGeom>
        </p:spPr>
        <p:txBody>
          <a:bodyPr anchor="ctr"/>
          <a:lstStyle>
            <a:lvl1pPr algn="l">
              <a:defRPr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25DF23F8-D96D-E146-A49B-C1485DC949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80931" y="3238659"/>
            <a:ext cx="6182139" cy="84375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8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6B8813FD-E2AC-A04C-A0F8-3A047D881E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480931" y="4201732"/>
            <a:ext cx="6182139" cy="70739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317817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38BD266F-9629-E341-AA53-4D03EFF010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659109"/>
            <a:ext cx="7215809" cy="1517055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ts val="4140"/>
              </a:lnSpc>
              <a:defRPr sz="42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EC8F15A5-8EE8-2542-B0FA-E59EE690A5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4176164"/>
            <a:ext cx="7215809" cy="732959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122672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df"/><Relationship Id="rId5" Type="http://schemas.openxmlformats.org/officeDocument/2006/relationships/image" Target="../media/image1.jpeg"/><Relationship Id="rId4" Type="http://schemas.openxmlformats.org/officeDocument/2006/relationships/theme" Target="../theme/theme1.xml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7" Type="http://schemas.openxmlformats.org/officeDocument/2006/relationships/image" Target="../media/image13.png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theme" Target="../theme/theme10.xml"/><Relationship Id="rId5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5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.pdf"/><Relationship Id="rId5" Type="http://schemas.openxmlformats.org/officeDocument/2006/relationships/image" Target="../media/image3.jpeg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df"/><Relationship Id="rId5" Type="http://schemas.openxmlformats.org/officeDocument/2006/relationships/image" Target="../media/image4.jpeg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.png"/><Relationship Id="rId5" Type="http://schemas.openxmlformats.org/officeDocument/2006/relationships/image" Target="../media/image6.pdf"/><Relationship Id="rId4" Type="http://schemas.openxmlformats.org/officeDocument/2006/relationships/image" Target="../media/image5.jpeg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openxmlformats.org/officeDocument/2006/relationships/image" Target="../media/image6.pdf"/><Relationship Id="rId4" Type="http://schemas.openxmlformats.org/officeDocument/2006/relationships/image" Target="../media/image7.jpeg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theme" Target="../theme/theme6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theme" Target="../theme/theme7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6.png"/><Relationship Id="rId5" Type="http://schemas.openxmlformats.org/officeDocument/2006/relationships/image" Target="../media/image6.pdf"/><Relationship Id="rId4" Type="http://schemas.openxmlformats.org/officeDocument/2006/relationships/image" Target="../media/image10.jpeg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theme" Target="../theme/theme8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9.png"/><Relationship Id="rId4" Type="http://schemas.openxmlformats.org/officeDocument/2006/relationships/image" Target="../media/image11.jpeg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theme" Target="../theme/theme9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6.png"/><Relationship Id="rId5" Type="http://schemas.openxmlformats.org/officeDocument/2006/relationships/image" Target="../media/image13.pdf"/><Relationship Id="rId4" Type="http://schemas.openxmlformats.org/officeDocument/2006/relationships/image" Target="../media/image1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uilding.jpg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36" y="0"/>
            <a:ext cx="9144000" cy="5143500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0" y="-1945"/>
            <a:ext cx="9144000" cy="5118416"/>
          </a:xfrm>
          <a:prstGeom prst="rect">
            <a:avLst/>
          </a:prstGeom>
          <a:solidFill>
            <a:schemeClr val="accent3">
              <a:alpha val="6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4362C"/>
              </a:solidFill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0" y="5141912"/>
            <a:ext cx="9144000" cy="1588"/>
          </a:xfrm>
          <a:prstGeom prst="line">
            <a:avLst/>
          </a:prstGeom>
          <a:ln w="476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G_LeftOrngReverse.eps"/>
          <p:cNvPicPr>
            <a:picLocks noChangeAspect="1"/>
          </p:cNvPicPr>
          <p:nvPr userDrawn="1"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6"/>
              <a:stretch>
                <a:fillRect/>
              </a:stretch>
            </p:blipFill>
          </mc:Choice>
          <mc:Fallback>
            <p:blipFill>
              <a:blip r:embed="rId7"/>
              <a:stretch>
                <a:fillRect/>
              </a:stretch>
            </p:blipFill>
          </mc:Fallback>
        </mc:AlternateContent>
        <p:spPr>
          <a:xfrm>
            <a:off x="491031" y="162488"/>
            <a:ext cx="1876552" cy="400722"/>
          </a:xfrm>
          <a:prstGeom prst="rect">
            <a:avLst/>
          </a:prstGeom>
          <a:effectLst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715" r:id="rId2"/>
    <p:sldLayoutId id="2147483716" r:id="rId3"/>
  </p:sldLayoutIdLst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 userDrawn="1"/>
        </p:nvCxnSpPr>
        <p:spPr>
          <a:xfrm>
            <a:off x="0" y="5141912"/>
            <a:ext cx="9144000" cy="1588"/>
          </a:xfrm>
          <a:prstGeom prst="line">
            <a:avLst/>
          </a:prstGeom>
          <a:ln w="476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Illinois-Logo-Full-Color-RGB.png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8733365" y="217163"/>
            <a:ext cx="189764" cy="27457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718" r:id="rId2"/>
    <p:sldLayoutId id="2147483726" r:id="rId3"/>
    <p:sldLayoutId id="2147483725" r:id="rId4"/>
    <p:sldLayoutId id="2147483719" r:id="rId5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3600" b="1" kern="1200">
          <a:solidFill>
            <a:schemeClr val="tx1"/>
          </a:solidFill>
          <a:latin typeface="Arial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Arial"/>
        <a:buNone/>
        <a:defRPr sz="3200" kern="1200">
          <a:solidFill>
            <a:schemeClr val="tx1"/>
          </a:solidFill>
          <a:latin typeface="Arial"/>
          <a:ea typeface="+mn-ea"/>
          <a:cs typeface="Arial"/>
        </a:defRPr>
      </a:lvl1pPr>
      <a:lvl2pPr marL="457200" indent="0" algn="l" defTabSz="457200" rtl="0" eaLnBrk="1" latinLnBrk="0" hangingPunct="1">
        <a:spcBef>
          <a:spcPct val="20000"/>
        </a:spcBef>
        <a:buFont typeface="Arial"/>
        <a:buNone/>
        <a:defRPr sz="2800" kern="1200">
          <a:solidFill>
            <a:schemeClr val="tx1"/>
          </a:solidFill>
          <a:latin typeface="Arial"/>
          <a:ea typeface="+mn-ea"/>
          <a:cs typeface="Arial"/>
        </a:defRPr>
      </a:lvl2pPr>
      <a:lvl3pPr marL="914400" indent="0" algn="l" defTabSz="457200" rtl="0" eaLnBrk="1" latinLnBrk="0" hangingPunct="1">
        <a:spcBef>
          <a:spcPct val="20000"/>
        </a:spcBef>
        <a:buFont typeface="Arial"/>
        <a:buNone/>
        <a:defRPr sz="2400" kern="1200">
          <a:solidFill>
            <a:schemeClr val="tx1"/>
          </a:solidFill>
          <a:latin typeface="Arial"/>
          <a:ea typeface="+mn-ea"/>
          <a:cs typeface="Arial"/>
        </a:defRPr>
      </a:lvl3pPr>
      <a:lvl4pPr marL="1371600" indent="0" algn="l" defTabSz="457200" rtl="0" eaLnBrk="1" latinLnBrk="0" hangingPunct="1">
        <a:spcBef>
          <a:spcPct val="20000"/>
        </a:spcBef>
        <a:buFont typeface="Arial"/>
        <a:buNone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1828800" indent="0" algn="l" defTabSz="457200" rtl="0" eaLnBrk="1" latinLnBrk="0" hangingPunct="1">
        <a:spcBef>
          <a:spcPct val="20000"/>
        </a:spcBef>
        <a:buFont typeface="Arial"/>
        <a:buNone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32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BIF interior.jpg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936" y="0"/>
            <a:ext cx="9144000" cy="5143500"/>
          </a:xfrm>
          <a:prstGeom prst="rect">
            <a:avLst/>
          </a:prstGeom>
          <a:ln>
            <a:noFill/>
          </a:ln>
        </p:spPr>
      </p:pic>
      <p:sp>
        <p:nvSpPr>
          <p:cNvPr id="15" name="Rectangle 14"/>
          <p:cNvSpPr/>
          <p:nvPr userDrawn="1"/>
        </p:nvSpPr>
        <p:spPr>
          <a:xfrm>
            <a:off x="2936" y="0"/>
            <a:ext cx="9142199" cy="5118416"/>
          </a:xfrm>
          <a:prstGeom prst="rect">
            <a:avLst/>
          </a:prstGeom>
          <a:solidFill>
            <a:schemeClr val="accent3">
              <a:alpha val="78000"/>
            </a:schemeClr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4362C"/>
              </a:solidFill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0" y="5141912"/>
            <a:ext cx="9144000" cy="1588"/>
          </a:xfrm>
          <a:prstGeom prst="line">
            <a:avLst/>
          </a:prstGeom>
          <a:ln w="47625" cap="flat" cmpd="sng" algn="ctr">
            <a:solidFill>
              <a:srgbClr val="D2373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G_LeftOrngReverse.eps"/>
          <p:cNvPicPr>
            <a:picLocks noChangeAspect="1"/>
          </p:cNvPicPr>
          <p:nvPr userDrawn="1"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6"/>
              <a:stretch>
                <a:fillRect/>
              </a:stretch>
            </p:blipFill>
          </mc:Choice>
          <mc:Fallback>
            <p:blipFill>
              <a:blip r:embed="rId7"/>
              <a:stretch>
                <a:fillRect/>
              </a:stretch>
            </p:blipFill>
          </mc:Fallback>
        </mc:AlternateContent>
        <p:spPr>
          <a:xfrm>
            <a:off x="491031" y="162488"/>
            <a:ext cx="1876552" cy="400722"/>
          </a:xfrm>
          <a:prstGeom prst="rect">
            <a:avLst/>
          </a:prstGeom>
          <a:effectLst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707" r:id="rId2"/>
    <p:sldLayoutId id="2147483709" r:id="rId3"/>
  </p:sldLayoutIdLst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172tmc-72dpi.jpg"/>
          <p:cNvPicPr>
            <a:picLocks noChangeAspect="1"/>
          </p:cNvPicPr>
          <p:nvPr userDrawn="1"/>
        </p:nvPicPr>
        <p:blipFill>
          <a:blip r:embed="rId5"/>
          <a:srcRect t="13798"/>
          <a:stretch>
            <a:fillRect/>
          </a:stretch>
        </p:blipFill>
        <p:spPr>
          <a:xfrm>
            <a:off x="0" y="0"/>
            <a:ext cx="9144000" cy="5141059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>
            <a:off x="0" y="-6350"/>
            <a:ext cx="9154541" cy="5148261"/>
          </a:xfrm>
          <a:prstGeom prst="rect">
            <a:avLst/>
          </a:prstGeom>
          <a:solidFill>
            <a:schemeClr val="accent3">
              <a:alpha val="73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4362C"/>
              </a:solidFill>
            </a:endParaRPr>
          </a:p>
        </p:txBody>
      </p:sp>
      <p:pic>
        <p:nvPicPr>
          <p:cNvPr id="12" name="Picture 11" descr="G_LeftOrngReverse.eps"/>
          <p:cNvPicPr>
            <a:picLocks noChangeAspect="1"/>
          </p:cNvPicPr>
          <p:nvPr userDrawn="1"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6"/>
              <a:stretch>
                <a:fillRect/>
              </a:stretch>
            </p:blipFill>
          </mc:Choice>
          <mc:Fallback>
            <p:blipFill>
              <a:blip r:embed="rId7"/>
              <a:stretch>
                <a:fillRect/>
              </a:stretch>
            </p:blipFill>
          </mc:Fallback>
        </mc:AlternateContent>
        <p:spPr>
          <a:xfrm>
            <a:off x="491031" y="162488"/>
            <a:ext cx="1876552" cy="400722"/>
          </a:xfrm>
          <a:prstGeom prst="rect">
            <a:avLst/>
          </a:prstGeom>
          <a:effectLst/>
        </p:spPr>
      </p:pic>
      <p:cxnSp>
        <p:nvCxnSpPr>
          <p:cNvPr id="23" name="Straight Connector 22"/>
          <p:cNvCxnSpPr/>
          <p:nvPr userDrawn="1"/>
        </p:nvCxnSpPr>
        <p:spPr>
          <a:xfrm>
            <a:off x="0" y="5141912"/>
            <a:ext cx="9144000" cy="1588"/>
          </a:xfrm>
          <a:prstGeom prst="line">
            <a:avLst/>
          </a:prstGeom>
          <a:ln w="47625" cap="flat" cmpd="sng" algn="ctr">
            <a:solidFill>
              <a:srgbClr val="D2373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23" r:id="rId2"/>
    <p:sldLayoutId id="2147483724" r:id="rId3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BIFlobby.jpg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-6350"/>
            <a:ext cx="9144000" cy="5148262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0" y="-6350"/>
            <a:ext cx="9144000" cy="5148261"/>
          </a:xfrm>
          <a:prstGeom prst="rect">
            <a:avLst/>
          </a:prstGeom>
          <a:solidFill>
            <a:srgbClr val="FFFFFF">
              <a:alpha val="78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4362C"/>
              </a:solidFill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0" y="5141912"/>
            <a:ext cx="9144000" cy="1588"/>
          </a:xfrm>
          <a:prstGeom prst="line">
            <a:avLst/>
          </a:prstGeom>
          <a:ln w="47625" cap="flat" cmpd="sng" algn="ctr">
            <a:solidFill>
              <a:srgbClr val="D2373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Left_Formal.eps"/>
          <p:cNvPicPr>
            <a:picLocks noChangeAspect="1"/>
          </p:cNvPicPr>
          <p:nvPr userDrawn="1"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5"/>
              <a:stretch>
                <a:fillRect/>
              </a:stretch>
            </p:blipFill>
          </mc:Choice>
          <mc:Fallback>
            <p:blipFill>
              <a:blip r:embed="rId6"/>
              <a:stretch>
                <a:fillRect/>
              </a:stretch>
            </p:blipFill>
          </mc:Fallback>
        </mc:AlternateContent>
        <p:spPr>
          <a:xfrm>
            <a:off x="434379" y="148621"/>
            <a:ext cx="1909684" cy="40779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722" r:id="rId2"/>
  </p:sldLayoutIdLst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hinkstockPhotos-694054978 (72).jpg"/>
          <p:cNvPicPr>
            <a:picLocks noChangeAspect="1"/>
          </p:cNvPicPr>
          <p:nvPr userDrawn="1"/>
        </p:nvPicPr>
        <p:blipFill>
          <a:blip r:embed="rId4"/>
          <a:srcRect t="5825" b="10485"/>
          <a:stretch>
            <a:fillRect/>
          </a:stretch>
        </p:blipFill>
        <p:spPr>
          <a:xfrm>
            <a:off x="-1" y="2728"/>
            <a:ext cx="9144001" cy="5140772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>
          <a:xfrm>
            <a:off x="0" y="-6350"/>
            <a:ext cx="9144000" cy="5148261"/>
          </a:xfrm>
          <a:prstGeom prst="rect">
            <a:avLst/>
          </a:prstGeom>
          <a:solidFill>
            <a:srgbClr val="FFFFFF">
              <a:alpha val="78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4362C"/>
              </a:solidFill>
            </a:endParaRP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0" y="5141912"/>
            <a:ext cx="9144000" cy="1588"/>
          </a:xfrm>
          <a:prstGeom prst="line">
            <a:avLst/>
          </a:prstGeom>
          <a:ln w="47625" cap="flat" cmpd="sng" algn="ctr">
            <a:solidFill>
              <a:srgbClr val="D2373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Left_Formal.eps"/>
          <p:cNvPicPr>
            <a:picLocks noChangeAspect="1"/>
          </p:cNvPicPr>
          <p:nvPr userDrawn="1"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5"/>
              <a:stretch>
                <a:fillRect/>
              </a:stretch>
            </p:blipFill>
          </mc:Choice>
          <mc:Fallback>
            <p:blipFill>
              <a:blip r:embed="rId6"/>
              <a:stretch>
                <a:fillRect/>
              </a:stretch>
            </p:blipFill>
          </mc:Fallback>
        </mc:AlternateContent>
        <p:spPr>
          <a:xfrm>
            <a:off x="434379" y="148621"/>
            <a:ext cx="1909684" cy="40779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721" r:id="rId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iStock-527370201-72dpi.jpg"/>
          <p:cNvPicPr>
            <a:picLocks noChangeAspect="1"/>
          </p:cNvPicPr>
          <p:nvPr userDrawn="1"/>
        </p:nvPicPr>
        <p:blipFill>
          <a:blip r:embed="rId4"/>
          <a:srcRect b="16222"/>
          <a:stretch>
            <a:fillRect/>
          </a:stretch>
        </p:blipFill>
        <p:spPr>
          <a:xfrm>
            <a:off x="0" y="-6791"/>
            <a:ext cx="9144000" cy="5137795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7515" y="-17257"/>
            <a:ext cx="9144000" cy="5148261"/>
          </a:xfrm>
          <a:prstGeom prst="rect">
            <a:avLst/>
          </a:prstGeom>
          <a:solidFill>
            <a:schemeClr val="accent2">
              <a:alpha val="78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4362C"/>
              </a:solidFill>
            </a:endParaRPr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0" y="5141912"/>
            <a:ext cx="9144000" cy="1588"/>
          </a:xfrm>
          <a:prstGeom prst="line">
            <a:avLst/>
          </a:prstGeom>
          <a:ln w="476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Picture 16" descr="Left_Formal rev BLUE.png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91864" y="212183"/>
            <a:ext cx="2017524" cy="42926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698" r:id="rId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304 tmc.jpg"/>
          <p:cNvPicPr>
            <a:picLocks noChangeAspect="1"/>
          </p:cNvPicPr>
          <p:nvPr userDrawn="1"/>
        </p:nvPicPr>
        <p:blipFill>
          <a:blip r:embed="rId4"/>
          <a:srcRect l="517" t="3221" b="9662"/>
          <a:stretch>
            <a:fillRect/>
          </a:stretch>
        </p:blipFill>
        <p:spPr>
          <a:xfrm>
            <a:off x="-10541" y="-15562"/>
            <a:ext cx="9154541" cy="5145462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-15746" y="-15561"/>
            <a:ext cx="9154541" cy="5145462"/>
          </a:xfrm>
          <a:prstGeom prst="rect">
            <a:avLst/>
          </a:prstGeom>
          <a:solidFill>
            <a:srgbClr val="FFFFFF">
              <a:alpha val="78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4362C"/>
              </a:solidFill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5141912"/>
            <a:ext cx="9144000" cy="1588"/>
          </a:xfrm>
          <a:prstGeom prst="line">
            <a:avLst/>
          </a:prstGeom>
          <a:ln w="47625" cap="flat" cmpd="sng" algn="ctr">
            <a:solidFill>
              <a:srgbClr val="D2373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Left_Formal.eps"/>
          <p:cNvPicPr>
            <a:picLocks noChangeAspect="1"/>
          </p:cNvPicPr>
          <p:nvPr userDrawn="1"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5"/>
              <a:stretch>
                <a:fillRect/>
              </a:stretch>
            </p:blipFill>
          </mc:Choice>
          <mc:Fallback>
            <p:blipFill>
              <a:blip r:embed="rId6"/>
              <a:stretch>
                <a:fillRect/>
              </a:stretch>
            </p:blipFill>
          </mc:Fallback>
        </mc:AlternateContent>
        <p:spPr>
          <a:xfrm>
            <a:off x="434379" y="148621"/>
            <a:ext cx="1909684" cy="40779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17" r:id="rId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118tmc-72dpi.jpg"/>
          <p:cNvPicPr>
            <a:picLocks noChangeAspect="1"/>
          </p:cNvPicPr>
          <p:nvPr userDrawn="1"/>
        </p:nvPicPr>
        <p:blipFill>
          <a:blip r:embed="rId4"/>
          <a:srcRect l="652" t="8471" b="1059"/>
          <a:stretch>
            <a:fillRect/>
          </a:stretch>
        </p:blipFill>
        <p:spPr>
          <a:xfrm>
            <a:off x="0" y="-22239"/>
            <a:ext cx="9161011" cy="5143903"/>
          </a:xfrm>
          <a:prstGeom prst="rect">
            <a:avLst/>
          </a:prstGeom>
        </p:spPr>
      </p:pic>
      <p:sp>
        <p:nvSpPr>
          <p:cNvPr id="17" name="Rectangle 16"/>
          <p:cNvSpPr/>
          <p:nvPr userDrawn="1"/>
        </p:nvSpPr>
        <p:spPr>
          <a:xfrm>
            <a:off x="0" y="-17483"/>
            <a:ext cx="9154541" cy="5152140"/>
          </a:xfrm>
          <a:prstGeom prst="rect">
            <a:avLst/>
          </a:prstGeom>
          <a:solidFill>
            <a:schemeClr val="accent2">
              <a:alpha val="68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4362C"/>
              </a:solidFill>
            </a:endParaRP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5141912"/>
            <a:ext cx="9144000" cy="1588"/>
          </a:xfrm>
          <a:prstGeom prst="line">
            <a:avLst/>
          </a:prstGeom>
          <a:ln w="476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1" name="Picture 20" descr="Left_Formal rev BLUE.png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91864" y="137043"/>
            <a:ext cx="2017524" cy="42926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04" r:id="rId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if interior.jpg"/>
          <p:cNvPicPr>
            <a:picLocks noChangeAspect="1"/>
          </p:cNvPicPr>
          <p:nvPr userDrawn="1"/>
        </p:nvPicPr>
        <p:blipFill>
          <a:blip r:embed="rId4"/>
          <a:srcRect r="7400" b="6667"/>
          <a:stretch>
            <a:fillRect/>
          </a:stretch>
        </p:blipFill>
        <p:spPr>
          <a:xfrm>
            <a:off x="0" y="0"/>
            <a:ext cx="9172992" cy="5131168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-23739" y="0"/>
            <a:ext cx="9191479" cy="5143500"/>
          </a:xfrm>
          <a:prstGeom prst="rect">
            <a:avLst/>
          </a:prstGeom>
          <a:solidFill>
            <a:srgbClr val="FFFFFF">
              <a:alpha val="81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-23739" y="5131168"/>
            <a:ext cx="9191479" cy="12332"/>
          </a:xfrm>
          <a:prstGeom prst="line">
            <a:avLst/>
          </a:prstGeom>
          <a:ln w="47625" cap="flat" cmpd="sng" algn="ctr">
            <a:solidFill>
              <a:srgbClr val="D2373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Left_Formal.eps"/>
          <p:cNvPicPr>
            <a:picLocks noChangeAspect="1"/>
          </p:cNvPicPr>
          <p:nvPr userDrawn="1"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5"/>
              <a:stretch>
                <a:fillRect/>
              </a:stretch>
            </p:blipFill>
          </mc:Choice>
          <mc:Fallback>
            <p:blipFill>
              <a:blip r:embed="rId6"/>
              <a:stretch>
                <a:fillRect/>
              </a:stretch>
            </p:blipFill>
          </mc:Fallback>
        </mc:AlternateContent>
        <p:spPr>
          <a:xfrm>
            <a:off x="434379" y="155412"/>
            <a:ext cx="1909684" cy="40779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06" r:id="rId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47E41-407D-FA49-894C-EAC3170D5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Introduction to Time Series 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47CFEF-EC3D-9F4E-8EE2-3463E17A1E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3600" dirty="0"/>
              <a:t>Linden Lu</a:t>
            </a:r>
          </a:p>
        </p:txBody>
      </p:sp>
    </p:spTree>
    <p:extLst>
      <p:ext uri="{BB962C8B-B14F-4D97-AF65-F5344CB8AC3E}">
        <p14:creationId xmlns:p14="http://schemas.microsoft.com/office/powerpoint/2010/main" val="7448235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Content Placeholder 40">
            <a:extLst>
              <a:ext uri="{FF2B5EF4-FFF2-40B4-BE49-F238E27FC236}">
                <a16:creationId xmlns:a16="http://schemas.microsoft.com/office/drawing/2014/main" id="{392D14DB-3645-9848-91FA-FBFD4F2C07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90368" y="2627638"/>
            <a:ext cx="4432300" cy="368300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DataFrame datetime Manipulation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A470A3A-B639-A949-8B76-0B8FE70766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513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47E41-407D-FA49-894C-EAC3170D5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Analyzing Time Series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47CFEF-EC3D-9F4E-8EE2-3463E17A1E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3600" dirty="0"/>
              <a:t>Linden Lu</a:t>
            </a:r>
          </a:p>
        </p:txBody>
      </p:sp>
    </p:spTree>
    <p:extLst>
      <p:ext uri="{BB962C8B-B14F-4D97-AF65-F5344CB8AC3E}">
        <p14:creationId xmlns:p14="http://schemas.microsoft.com/office/powerpoint/2010/main" val="20671526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A003DB2-DB17-1140-9845-6B0FB52FBD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 series of data points indexed in time order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Normally with equal intervals between indexes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Examples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Daily Dow Jones Index Close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Hourly Weather Data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Time Series Data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239278A-A989-ED44-A655-99E363E30D9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53981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80DB195-0533-E640-8C9B-6E87843E3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– Beijing Environment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4CF6886-0E16-0C49-9D44-3BF820D7162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F5E3A2C2-F1A4-A84B-9EF5-DDB530948D6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53801902"/>
              </p:ext>
            </p:extLst>
          </p:nvPr>
        </p:nvGraphicFramePr>
        <p:xfrm>
          <a:off x="456410" y="1383117"/>
          <a:ext cx="8099427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7061">
                  <a:extLst>
                    <a:ext uri="{9D8B030D-6E8A-4147-A177-3AD203B41FA5}">
                      <a16:colId xmlns:a16="http://schemas.microsoft.com/office/drawing/2014/main" val="3557272274"/>
                    </a:ext>
                  </a:extLst>
                </a:gridCol>
                <a:gridCol w="1157061">
                  <a:extLst>
                    <a:ext uri="{9D8B030D-6E8A-4147-A177-3AD203B41FA5}">
                      <a16:colId xmlns:a16="http://schemas.microsoft.com/office/drawing/2014/main" val="1488737208"/>
                    </a:ext>
                  </a:extLst>
                </a:gridCol>
                <a:gridCol w="1157061">
                  <a:extLst>
                    <a:ext uri="{9D8B030D-6E8A-4147-A177-3AD203B41FA5}">
                      <a16:colId xmlns:a16="http://schemas.microsoft.com/office/drawing/2014/main" val="129454150"/>
                    </a:ext>
                  </a:extLst>
                </a:gridCol>
                <a:gridCol w="1157061">
                  <a:extLst>
                    <a:ext uri="{9D8B030D-6E8A-4147-A177-3AD203B41FA5}">
                      <a16:colId xmlns:a16="http://schemas.microsoft.com/office/drawing/2014/main" val="1604619873"/>
                    </a:ext>
                  </a:extLst>
                </a:gridCol>
                <a:gridCol w="1157061">
                  <a:extLst>
                    <a:ext uri="{9D8B030D-6E8A-4147-A177-3AD203B41FA5}">
                      <a16:colId xmlns:a16="http://schemas.microsoft.com/office/drawing/2014/main" val="1643232114"/>
                    </a:ext>
                  </a:extLst>
                </a:gridCol>
                <a:gridCol w="1157061">
                  <a:extLst>
                    <a:ext uri="{9D8B030D-6E8A-4147-A177-3AD203B41FA5}">
                      <a16:colId xmlns:a16="http://schemas.microsoft.com/office/drawing/2014/main" val="2765487317"/>
                    </a:ext>
                  </a:extLst>
                </a:gridCol>
                <a:gridCol w="1157061">
                  <a:extLst>
                    <a:ext uri="{9D8B030D-6E8A-4147-A177-3AD203B41FA5}">
                      <a16:colId xmlns:a16="http://schemas.microsoft.com/office/drawing/2014/main" val="28608583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year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month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hour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pm2.5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TEMP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24342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/>
                        <a:t>8910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2011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23.0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-11.0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14344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/>
                        <a:t>13486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2011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37.0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24.0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62275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/>
                        <a:t>4183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2010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109.0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23.0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72961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/>
                        <a:t>28966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2013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89.0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13.0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40834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/>
                        <a:t>25107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2012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13.0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2.0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21709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847395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78E9B07-527C-AB46-8694-E0FB4895D5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AA62507-4EA5-B946-836F-D059622F0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Time Index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0583463-8A6D-044D-B079-EEEDBB4A16B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F0674170-EB07-8343-92FE-574ACE1817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380" y="955875"/>
            <a:ext cx="7755145" cy="97889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9D0F6AE6-39D3-EF4C-BAF1-1717AD0DD2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7003" y="2063343"/>
            <a:ext cx="6565900" cy="260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1392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5A20441-8237-AE4B-BD0C-BDAD97C5E9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AA62507-4EA5-B946-836F-D059622F0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Time Index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8007D2E-5B13-C143-BA14-933398AC73F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595667-C632-A34F-A41D-C2115F32B9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6018" y="1498081"/>
            <a:ext cx="2921000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2588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Content Placeholder 30">
            <a:extLst>
              <a:ext uri="{FF2B5EF4-FFF2-40B4-BE49-F238E27FC236}">
                <a16:creationId xmlns:a16="http://schemas.microsoft.com/office/drawing/2014/main" id="{B183D2DA-BE82-7449-812F-E6D389AD29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6412" y="2583368"/>
            <a:ext cx="8099425" cy="383331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8538061F-BADC-524C-AD9B-8F8704AC3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Handling Missing Values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915B826-698A-9446-B9C4-4C206F57B3C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99859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Content Placeholder 27">
            <a:extLst>
              <a:ext uri="{FF2B5EF4-FFF2-40B4-BE49-F238E27FC236}">
                <a16:creationId xmlns:a16="http://schemas.microsoft.com/office/drawing/2014/main" id="{60B98527-260D-6F42-B2D2-E32320F3AF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96668" y="1790069"/>
            <a:ext cx="5219700" cy="20447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8538061F-BADC-524C-AD9B-8F8704AC3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 Time Series Data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E5BB76D-189E-F449-BB60-0E718C2A528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17697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Content Placeholder 25">
            <a:extLst>
              <a:ext uri="{FF2B5EF4-FFF2-40B4-BE49-F238E27FC236}">
                <a16:creationId xmlns:a16="http://schemas.microsoft.com/office/drawing/2014/main" id="{203A1624-57E7-594B-AF37-736087F789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0363" y="776288"/>
            <a:ext cx="7552309" cy="4071937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53955EF-4ADF-BA4F-BE24-C402EBF4A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 Time Series Data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6B104BB-2E9D-6840-B371-F1946405FB7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64923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BB1F5015-EDDF-EC42-A828-A2871092F3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88718" y="2047598"/>
            <a:ext cx="5435600" cy="12954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53955EF-4ADF-BA4F-BE24-C402EBF4A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Series Data Slicing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DC9A3C6-138D-314A-94FF-F8033F7AA52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59575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F757DA0-B202-554D-B09B-1FE2AE9BAA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Working with dates and times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Analyzing time series data</a:t>
            </a:r>
          </a:p>
          <a:p>
            <a:pPr lvl="1"/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Time Series Data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73BD2C3-E769-ED44-AAD2-8997AF9E5A1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17714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695D1F4E-FCF3-374E-A1F1-E96DB97C1A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25762" y="2266156"/>
            <a:ext cx="3162300" cy="10922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53955EF-4ADF-BA4F-BE24-C402EBF4A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Rolling Statistics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EB10A19-A445-C841-A817-FD63CB9DD5C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60CE8A9-089C-C24A-A022-A10341CB03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4597" y="1065816"/>
            <a:ext cx="6283842" cy="349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6507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Content Placeholder 26">
            <a:extLst>
              <a:ext uri="{FF2B5EF4-FFF2-40B4-BE49-F238E27FC236}">
                <a16:creationId xmlns:a16="http://schemas.microsoft.com/office/drawing/2014/main" id="{DFBAED35-ADD0-3C43-9DD8-AF5A667EF7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0272" y="776451"/>
            <a:ext cx="7672492" cy="4071937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5ECE6F4-E0DF-DD4A-8BFC-E0B6877CE8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Death Cross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E5FA011-4C48-1B42-B975-072ADE74936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57696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ED7BB15-5E4C-8B43-8609-6CD5CAC115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/>
              <a:t>B</a:t>
            </a:r>
            <a:r>
              <a:rPr lang="en-US" sz="1800" dirty="0"/>
              <a:t>:      business day frequency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/>
              <a:t>D</a:t>
            </a:r>
            <a:r>
              <a:rPr lang="en-US" sz="1800" dirty="0"/>
              <a:t>:      calendar day frequency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/>
              <a:t>W</a:t>
            </a:r>
            <a:r>
              <a:rPr lang="en-US" sz="1800" dirty="0"/>
              <a:t>:     weekly frequency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/>
              <a:t>M</a:t>
            </a:r>
            <a:r>
              <a:rPr lang="en-US" sz="1800" dirty="0"/>
              <a:t>:     month end frequency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/>
              <a:t>BM</a:t>
            </a:r>
            <a:r>
              <a:rPr lang="en-US" sz="1800" dirty="0"/>
              <a:t>:   business month end frequency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/>
              <a:t>MS</a:t>
            </a:r>
            <a:r>
              <a:rPr lang="en-US" sz="1800" dirty="0"/>
              <a:t>:   month start frequency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/>
              <a:t>BMS</a:t>
            </a:r>
            <a:r>
              <a:rPr lang="en-US" sz="1800" dirty="0"/>
              <a:t>: business month start frequency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5ECE6F4-E0DF-DD4A-8BFC-E0B6877CE8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Resampling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26C70C3-597A-BD4A-8475-BE4A0847FA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6083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41277D5-6B3E-224E-9BBE-69D9CACA00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5ECE6F4-E0DF-DD4A-8BFC-E0B6877CE8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Resampling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7D6E6CD-C206-F94C-B57E-4D0917A2D4A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85492A-B928-1948-95D2-4B321DB8BF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8168" y="1477339"/>
            <a:ext cx="4076700" cy="457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A93AD7B-783E-994A-9BC3-006B9BA4E1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8318" y="2519474"/>
            <a:ext cx="4216400" cy="165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7002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89FF88E-4A85-394B-904C-B245ABB249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5ECE6F4-E0DF-DD4A-8BFC-E0B6877CE8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Resampling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A010EA5-23C3-2E44-942D-1CDDC3DB827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540FEA-4975-4A43-9CEB-6FEB3653FA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141" y="1063571"/>
            <a:ext cx="7038753" cy="3497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8615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23EC32-0952-8746-A53A-79F62C1B91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Level</a:t>
            </a:r>
            <a:r>
              <a:rPr lang="en-US" sz="2400" dirty="0"/>
              <a:t>: The average value in the series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Trend</a:t>
            </a:r>
            <a:r>
              <a:rPr lang="en-US" sz="2400" dirty="0"/>
              <a:t>: The underlying trend in the series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Seasonality</a:t>
            </a:r>
            <a:r>
              <a:rPr lang="en-US" sz="2400" dirty="0"/>
              <a:t>: The repeating short-term cycle in the series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Noise</a:t>
            </a:r>
            <a:r>
              <a:rPr lang="en-US" sz="2400" dirty="0"/>
              <a:t>: The random variation in the series, a.k.a. residual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94813F9-20EA-EE43-B3BC-31E93BEFE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Seasonal Decomposition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0A0DC57-729F-2440-A51A-FE4555A016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12870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3D6834C-1C87-1E4C-A47E-937063F535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94813F9-20EA-EE43-B3BC-31E93BEFE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Seasonal Decomposition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9B6E17D-C9D9-6446-8B92-6C176BE27E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F6522F-4E36-524E-87E7-FAB6559596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5968" y="1999619"/>
            <a:ext cx="6261100" cy="162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3798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6E104C4-9F3F-634E-98A3-7FEBA9DBED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94813F9-20EA-EE43-B3BC-31E93BEFE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Seasonal Decomposition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B858A8B-E5ED-3944-B9C3-873C0886B7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AD9F05A-5EC4-E84F-94B2-6352757268F3}"/>
              </a:ext>
            </a:extLst>
          </p:cNvPr>
          <p:cNvSpPr txBox="1"/>
          <p:nvPr/>
        </p:nvSpPr>
        <p:spPr>
          <a:xfrm>
            <a:off x="574158" y="1190846"/>
            <a:ext cx="7777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Trend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E2CA336-4EDB-294F-9A15-F159650420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8829" y="913161"/>
            <a:ext cx="6847367" cy="3798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0823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64B8F4A-C8EA-7847-BB0F-C3B9CA525B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94813F9-20EA-EE43-B3BC-31E93BEFE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Seasonal Decomposition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E464AC7-D2C1-BC43-AD7C-4E9257064D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AD9F05A-5EC4-E84F-94B2-6352757268F3}"/>
              </a:ext>
            </a:extLst>
          </p:cNvPr>
          <p:cNvSpPr txBox="1"/>
          <p:nvPr/>
        </p:nvSpPr>
        <p:spPr>
          <a:xfrm>
            <a:off x="457200" y="1190846"/>
            <a:ext cx="13692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Seasonality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420C892-BFC0-F847-8D9F-01864889AC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8487" y="960658"/>
            <a:ext cx="6645349" cy="3703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8019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47E41-407D-FA49-894C-EAC3170D5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Working with Dates and Times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47CFEF-EC3D-9F4E-8EE2-3463E17A1E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3600" dirty="0"/>
              <a:t>Linden Lu</a:t>
            </a:r>
          </a:p>
        </p:txBody>
      </p:sp>
    </p:spTree>
    <p:extLst>
      <p:ext uri="{BB962C8B-B14F-4D97-AF65-F5344CB8AC3E}">
        <p14:creationId xmlns:p14="http://schemas.microsoft.com/office/powerpoint/2010/main" val="23361033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F757DA0-B202-554D-B09B-1FE2AE9BAA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Time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datetime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b="1" dirty="0"/>
              <a:t>datetime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b="1" dirty="0"/>
              <a:t>timedelta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Date and Time Related Modules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571369E-DAFA-B745-BCBF-62C5980528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87540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5650A6F-2400-4748-9966-054C4E9717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Epoch: 1/1/1970(UTC)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timestamp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Module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C06A32D-BB63-2042-BC8E-4F60F8739E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ED75ECE-E8C2-FE4E-873A-FC11E321D3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3668" y="2314398"/>
            <a:ext cx="24257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0844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datetime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0382523-ADFA-CA4D-9B9F-559BD757DD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CAF13B56-EA81-F44F-84E5-F4FE28F3F6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7281" y="1087180"/>
            <a:ext cx="5278474" cy="3450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7533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datetime Format</a:t>
            </a:r>
            <a:br>
              <a:rPr lang="en-US"/>
            </a:b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773D0C5-72CA-774F-AFE7-C4398BED392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4E7E25F-6AD5-5841-B110-E6E26BC8C5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b="1" dirty="0"/>
              <a:t>%m</a:t>
            </a:r>
            <a:r>
              <a:rPr lang="en-US" sz="1800" dirty="0"/>
              <a:t>: Month as a zero-padded number, i.e., “09”</a:t>
            </a:r>
          </a:p>
          <a:p>
            <a:r>
              <a:rPr lang="en-US" sz="1800" b="1" dirty="0"/>
              <a:t>%d</a:t>
            </a:r>
            <a:r>
              <a:rPr lang="en-US" sz="1800" dirty="0"/>
              <a:t>: Day of the month as a zero-padded number, i.e., “30”</a:t>
            </a:r>
          </a:p>
          <a:p>
            <a:r>
              <a:rPr lang="en-US" sz="1800" b="1" dirty="0"/>
              <a:t>%Y</a:t>
            </a:r>
            <a:r>
              <a:rPr lang="en-US" sz="1800" dirty="0"/>
              <a:t>: Year with century as a number, i.e., ”2019”</a:t>
            </a:r>
          </a:p>
          <a:p>
            <a:r>
              <a:rPr lang="en-US" sz="1800" b="1" dirty="0"/>
              <a:t>%b</a:t>
            </a:r>
            <a:r>
              <a:rPr lang="en-US" sz="1800" dirty="0"/>
              <a:t>: Month as locale’s abbreviated name, i.e., “Sep”</a:t>
            </a:r>
          </a:p>
          <a:p>
            <a:r>
              <a:rPr lang="en-US" sz="1800" b="1" dirty="0"/>
              <a:t>%H</a:t>
            </a:r>
            <a:r>
              <a:rPr lang="en-US" sz="1800" dirty="0"/>
              <a:t>: Hour (24-hour clock), i.e., “23”</a:t>
            </a:r>
          </a:p>
          <a:p>
            <a:r>
              <a:rPr lang="en-US" sz="1800" b="1" dirty="0"/>
              <a:t>%M</a:t>
            </a:r>
            <a:r>
              <a:rPr lang="en-US" sz="1800" dirty="0"/>
              <a:t>: Minute as a zero-padded number, i.e., “59”</a:t>
            </a:r>
          </a:p>
          <a:p>
            <a:r>
              <a:rPr lang="en-US" sz="1800" b="1" dirty="0"/>
              <a:t>%S</a:t>
            </a:r>
            <a:r>
              <a:rPr lang="en-US" sz="1800" dirty="0"/>
              <a:t>: Second as a zero-padded number, i.</a:t>
            </a:r>
            <a:r>
              <a:rPr lang="en-US" sz="1800"/>
              <a:t>e., </a:t>
            </a:r>
            <a:r>
              <a:rPr lang="en-US" sz="1800" dirty="0"/>
              <a:t>“59”</a:t>
            </a: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6916467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4E524364-56F4-B047-A236-53F3999958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37918" y="1434469"/>
            <a:ext cx="5537200" cy="2755900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datetime to String</a:t>
            </a:r>
            <a:br>
              <a:rPr lang="en-US" dirty="0"/>
            </a:b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3142417-64EC-E44A-8603-DCBE78328DF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9853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D3FA5DB-8DDC-A04B-8D6F-3BB7FC5467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76018" y="2145669"/>
            <a:ext cx="5461000" cy="1333500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 to datetime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CEDB271-9F5F-DF45-86EA-E8CDD01D5CF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9187862"/>
      </p:ext>
    </p:extLst>
  </p:cSld>
  <p:clrMapOvr>
    <a:masterClrMapping/>
  </p:clrMapOvr>
</p:sld>
</file>

<file path=ppt/theme/theme1.xml><?xml version="1.0" encoding="utf-8"?>
<a:theme xmlns:a="http://schemas.openxmlformats.org/drawingml/2006/main" name="BIF Exterior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26029E7F-8FBE-4A6E-87DE-89DBB63857CB}"/>
    </a:ext>
  </a:extLst>
</a:theme>
</file>

<file path=ppt/theme/theme10.xml><?xml version="1.0" encoding="utf-8"?>
<a:theme xmlns:a="http://schemas.openxmlformats.org/drawingml/2006/main" name="Office Theme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DB3BC4B2-A86F-4A0C-848B-88A1C0550996}"/>
    </a:ext>
  </a:extLst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BIF Interior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182A2E09-5814-4F7F-8CD5-BB17B64AF808}"/>
    </a:ext>
  </a:extLst>
</a:theme>
</file>

<file path=ppt/theme/theme3.xml><?xml version="1.0" encoding="utf-8"?>
<a:theme xmlns:a="http://schemas.openxmlformats.org/drawingml/2006/main" name="Older Student Sidewalk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743145AE-E926-4A43-BA01-97A5AB94DA86}"/>
    </a:ext>
  </a:extLst>
</a:theme>
</file>

<file path=ppt/theme/theme4.xml><?xml version="1.0" encoding="utf-8"?>
<a:theme xmlns:a="http://schemas.openxmlformats.org/drawingml/2006/main" name="Subtitle Slide Undergrads in Atrium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1956E6EF-CB1F-4ECC-8FC4-6378B3BAF020}"/>
    </a:ext>
  </a:extLst>
</a:theme>
</file>

<file path=ppt/theme/theme5.xml><?xml version="1.0" encoding="utf-8"?>
<a:theme xmlns:a="http://schemas.openxmlformats.org/drawingml/2006/main" name="Student and Date Collage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C18C8C76-69DC-47CF-8741-B6636E12AF0C}"/>
    </a:ext>
  </a:extLst>
</a:theme>
</file>

<file path=ppt/theme/theme6.xml><?xml version="1.0" encoding="utf-8"?>
<a:theme xmlns:a="http://schemas.openxmlformats.org/drawingml/2006/main" name="3 Students Collaborating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58DB38E6-B4DE-4F79-8184-F4A2681E5D11}"/>
    </a:ext>
  </a:extLst>
</a:theme>
</file>

<file path=ppt/theme/theme7.xml><?xml version="1.0" encoding="utf-8"?>
<a:theme xmlns:a="http://schemas.openxmlformats.org/drawingml/2006/main" name="Formally Dress Older Student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3511AF49-D972-4728-BB09-86AF7E9867EC}"/>
    </a:ext>
  </a:extLst>
</a:theme>
</file>

<file path=ppt/theme/theme8.xml><?xml version="1.0" encoding="utf-8"?>
<a:theme xmlns:a="http://schemas.openxmlformats.org/drawingml/2006/main" name="Female Student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1CFEEBB9-38B4-477D-91E5-6C7EB178AAFF}"/>
    </a:ext>
  </a:extLst>
</a:theme>
</file>

<file path=ppt/theme/theme9.xml><?xml version="1.0" encoding="utf-8"?>
<a:theme xmlns:a="http://schemas.openxmlformats.org/drawingml/2006/main" name="Informal Smiling Student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E68B7B43-E315-4675-B75C-B94038DBB98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BIF Exterior</Template>
  <TotalTime>8804</TotalTime>
  <Words>365</Words>
  <Application>Microsoft Macintosh PowerPoint</Application>
  <PresentationFormat>On-screen Show (16:9)</PresentationFormat>
  <Paragraphs>106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10</vt:i4>
      </vt:variant>
      <vt:variant>
        <vt:lpstr>Slide Titles</vt:lpstr>
      </vt:variant>
      <vt:variant>
        <vt:i4>28</vt:i4>
      </vt:variant>
    </vt:vector>
  </HeadingPairs>
  <TitlesOfParts>
    <vt:vector size="40" baseType="lpstr">
      <vt:lpstr>Arial</vt:lpstr>
      <vt:lpstr>Calibri</vt:lpstr>
      <vt:lpstr>BIF Exterior</vt:lpstr>
      <vt:lpstr>BIF Interior</vt:lpstr>
      <vt:lpstr>Older Student Sidewalk</vt:lpstr>
      <vt:lpstr>Subtitle Slide Undergrads in Atrium</vt:lpstr>
      <vt:lpstr>Student and Date Collage</vt:lpstr>
      <vt:lpstr>3 Students Collaborating</vt:lpstr>
      <vt:lpstr>Formally Dress Older Student</vt:lpstr>
      <vt:lpstr>Female Student</vt:lpstr>
      <vt:lpstr>Informal Smiling Student</vt:lpstr>
      <vt:lpstr>Office Theme</vt:lpstr>
      <vt:lpstr>Introduction to Time Series  Data</vt:lpstr>
      <vt:lpstr>Time Series Data     </vt:lpstr>
      <vt:lpstr>Working with Dates and Times</vt:lpstr>
      <vt:lpstr>Date and Time Related Modules</vt:lpstr>
      <vt:lpstr>Time Module</vt:lpstr>
      <vt:lpstr>datetime</vt:lpstr>
      <vt:lpstr>datetime Format </vt:lpstr>
      <vt:lpstr>datetime to String </vt:lpstr>
      <vt:lpstr>String to datetime</vt:lpstr>
      <vt:lpstr>DataFrame datetime Manipulation</vt:lpstr>
      <vt:lpstr>Analyzing Time Series Data</vt:lpstr>
      <vt:lpstr>Time Series Data</vt:lpstr>
      <vt:lpstr>Data – Beijing Environment</vt:lpstr>
      <vt:lpstr>Create Time Index</vt:lpstr>
      <vt:lpstr>Create Time Index</vt:lpstr>
      <vt:lpstr>Handling Missing Values</vt:lpstr>
      <vt:lpstr>Plot Time Series Data</vt:lpstr>
      <vt:lpstr>Plot Time Series Data</vt:lpstr>
      <vt:lpstr>Time Series Data Slicing</vt:lpstr>
      <vt:lpstr>Rolling Statistics</vt:lpstr>
      <vt:lpstr>Death Cross</vt:lpstr>
      <vt:lpstr>Resampling</vt:lpstr>
      <vt:lpstr>Resampling</vt:lpstr>
      <vt:lpstr>Resampling</vt:lpstr>
      <vt:lpstr>Seasonal Decomposition</vt:lpstr>
      <vt:lpstr>Seasonal Decomposition</vt:lpstr>
      <vt:lpstr>Seasonal Decomposition</vt:lpstr>
      <vt:lpstr>Seasonal Decomposition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ACCY577   Machine Learning for Accounting</dc:title>
  <dc:creator>Lu, Zhenzhong Linden</dc:creator>
  <cp:lastModifiedBy>Lu, Zhenzhong Linden</cp:lastModifiedBy>
  <cp:revision>58</cp:revision>
  <dcterms:created xsi:type="dcterms:W3CDTF">2019-10-12T20:28:15Z</dcterms:created>
  <dcterms:modified xsi:type="dcterms:W3CDTF">2020-01-04T02:22:42Z</dcterms:modified>
</cp:coreProperties>
</file>